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48" r:id="rId4"/>
  </p:sldMasterIdLst>
  <p:notesMasterIdLst>
    <p:notesMasterId r:id="rId6"/>
  </p:notesMasterIdLst>
  <p:sldIdLst>
    <p:sldId id="32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987A0B8A-068A-478C-B019-DA631AEAE471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CAC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5810"/>
  </p:normalViewPr>
  <p:slideViewPr>
    <p:cSldViewPr snapToGrid="0" showGuides="1">
      <p:cViewPr varScale="1">
        <p:scale>
          <a:sx n="87" d="100"/>
          <a:sy n="87" d="100"/>
        </p:scale>
        <p:origin x="756" y="72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7787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711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746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17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4327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61070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69418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69304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9860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909591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23169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37670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">
            <a:extLst>
              <a:ext uri="{FF2B5EF4-FFF2-40B4-BE49-F238E27FC236}">
                <a16:creationId xmlns:a16="http://schemas.microsoft.com/office/drawing/2014/main" id="{F354F9CE-6832-4C95-936E-3F9306FF2E95}"/>
              </a:ext>
            </a:extLst>
          </p:cNvPr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>
            <a:extLst>
              <a:ext uri="{FF2B5EF4-FFF2-40B4-BE49-F238E27FC236}">
                <a16:creationId xmlns:a16="http://schemas.microsoft.com/office/drawing/2014/main" id="{8520685C-C6BC-483E-AD61-B8D47FE1A2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7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ajic.2018.11.013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A006B4F-31B3-4C96-8169-1CC61C7427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294" y="72456"/>
            <a:ext cx="7991475" cy="720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Risks and benefits of using chlorhexidine gluconate in handwashing: A systematic literature review</a:t>
            </a:r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F7092FA-30E0-4824-A5A1-CE7423B1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093" y="2111232"/>
            <a:ext cx="2159906" cy="17776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800" b="0" i="0" u="none" strike="noStrike" dirty="0">
                <a:solidFill>
                  <a:schemeClr val="tx1"/>
                </a:solidFill>
                <a:effectLst/>
              </a:rPr>
              <a:t>Devido ao  potencial risco de seleção de mutantes portadores de genes para resistência  a CHG e antibióticos, é aconselhável reservar o uso de CHG para outros fins que não higiene das mãos.</a:t>
            </a:r>
            <a:endParaRPr lang="pt-BR" sz="10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</p:txBody>
      </p:sp>
      <p:pic>
        <p:nvPicPr>
          <p:cNvPr id="5" name="Espaço Reservado para Imagem 4" descr="Logotipo&#10;&#10;Descrição gerada automaticamente">
            <a:extLst>
              <a:ext uri="{FF2B5EF4-FFF2-40B4-BE49-F238E27FC236}">
                <a16:creationId xmlns:a16="http://schemas.microsoft.com/office/drawing/2014/main" id="{96F1DA28-EE0A-4E11-A620-F60257EB6217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2" b="7582"/>
          <a:stretch>
            <a:fillRect/>
          </a:stretch>
        </p:blipFill>
        <p:spPr>
          <a:xfrm>
            <a:off x="7910111" y="4582547"/>
            <a:ext cx="636986" cy="432000"/>
          </a:xfrm>
        </p:spPr>
      </p:pic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BF321425-80E9-4739-B5DF-BCB9A2B3045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ESCOLA DE ENFERMAGEM DA USP.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67C81C6D-FDEA-4D3E-B430-F89524A535D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t-BR" sz="1000" b="0" i="0" u="none" strike="noStrike" dirty="0">
                <a:solidFill>
                  <a:schemeClr val="accent1"/>
                </a:solidFill>
                <a:effectLst/>
              </a:rPr>
              <a:t>PUBLICADO EM JANEIRO,2019.</a:t>
            </a:r>
            <a:r>
              <a:rPr lang="pt-BR" sz="1200" b="0" i="0" u="none" strike="noStrike" dirty="0">
                <a:effectLst/>
                <a:latin typeface="Helvetica" panose="020B0604020202020204" pitchFamily="34" charset="0"/>
                <a:hlinkClick r:id="rId3"/>
              </a:rPr>
              <a:t> </a:t>
            </a:r>
            <a:r>
              <a:rPr lang="pt-BR" sz="1000" b="0" i="0" u="none" strike="noStrike" dirty="0">
                <a:effectLst/>
                <a:latin typeface="Helvetica" panose="020B0604020202020204" pitchFamily="34" charset="0"/>
                <a:hlinkClick r:id="rId3"/>
              </a:rPr>
              <a:t>https://doi.org/10.1016/j.ajic.2018.11.013</a:t>
            </a:r>
            <a:endParaRPr lang="pt-BR" sz="1000" dirty="0">
              <a:solidFill>
                <a:schemeClr val="accent1"/>
              </a:solidFill>
            </a:endParaRP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7823B696-0F0E-4F03-8FA6-04E69A7592B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066886" y="4590150"/>
            <a:ext cx="1744074" cy="425450"/>
          </a:xfrm>
        </p:spPr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GRUPO DE PESQUISA PETIRAS.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C4D77418-861E-4438-8F07-D490A61A2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6" y="2071094"/>
            <a:ext cx="921213" cy="1222283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EDD5DC7D-4A6E-4025-927B-0C0CC705AF7F}"/>
              </a:ext>
            </a:extLst>
          </p:cNvPr>
          <p:cNvSpPr txBox="1"/>
          <p:nvPr/>
        </p:nvSpPr>
        <p:spPr>
          <a:xfrm>
            <a:off x="998011" y="1959288"/>
            <a:ext cx="126693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b="0" i="0" u="none" strike="noStrike" dirty="0">
                <a:solidFill>
                  <a:srgbClr val="17591C"/>
                </a:solidFill>
                <a:effectLst/>
                <a:latin typeface="Abadi" panose="020B0604020104020204" pitchFamily="34" charset="0"/>
              </a:rPr>
              <a:t>A pesquisa foi conduzida via PubMed, Medline, CINAHL,</a:t>
            </a:r>
            <a:endParaRPr lang="pt-BR" sz="1000" dirty="0">
              <a:solidFill>
                <a:srgbClr val="17591C"/>
              </a:solidFill>
              <a:effectLst/>
              <a:latin typeface="Abadi" panose="020B0604020104020204" pitchFamily="34" charset="0"/>
            </a:endParaRPr>
          </a:p>
          <a:p>
            <a:r>
              <a:rPr lang="pt-BR" sz="1000" b="0" i="0" u="none" strike="noStrike" dirty="0">
                <a:solidFill>
                  <a:srgbClr val="17591C"/>
                </a:solidFill>
                <a:effectLst/>
                <a:latin typeface="Abadi" panose="020B0604020104020204" pitchFamily="34" charset="0"/>
              </a:rPr>
              <a:t>LILACS, Embase, Cochrane Library, Scopus, Web of Science, ProQuest, Google Scholar, e literatura cinzenta.</a:t>
            </a:r>
            <a:endParaRPr lang="pt-BR" sz="1000" dirty="0">
              <a:solidFill>
                <a:srgbClr val="17591C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848A14D-1D4C-4314-B577-937B897CB795}"/>
              </a:ext>
            </a:extLst>
          </p:cNvPr>
          <p:cNvSpPr txBox="1"/>
          <p:nvPr/>
        </p:nvSpPr>
        <p:spPr>
          <a:xfrm>
            <a:off x="-44953" y="3671248"/>
            <a:ext cx="18237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b="0" i="0" u="none" strike="noStrike" dirty="0">
                <a:solidFill>
                  <a:srgbClr val="17591C"/>
                </a:solidFill>
                <a:effectLst/>
              </a:rPr>
              <a:t>Ensaios clínicos e estudos comparativos observacionais foram incluídos.</a:t>
            </a:r>
            <a:endParaRPr lang="pt-BR" sz="10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037BE90-22FC-42C1-B1C3-180F1A2A05CF}"/>
              </a:ext>
            </a:extLst>
          </p:cNvPr>
          <p:cNvSpPr txBox="1"/>
          <p:nvPr/>
        </p:nvSpPr>
        <p:spPr>
          <a:xfrm>
            <a:off x="0" y="1073582"/>
            <a:ext cx="23718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b="0" dirty="0">
                <a:solidFill>
                  <a:srgbClr val="17591C"/>
                </a:solidFill>
                <a:latin typeface="Abadi" panose="020B0604020104020204" pitchFamily="34" charset="0"/>
              </a:rPr>
              <a:t>A</a:t>
            </a:r>
            <a:r>
              <a:rPr lang="pt-BR" sz="1000" b="0" i="0" u="none" strike="noStrike" dirty="0">
                <a:solidFill>
                  <a:srgbClr val="17591C"/>
                </a:solidFill>
                <a:effectLst/>
                <a:latin typeface="Abadi" panose="020B0604020104020204" pitchFamily="34" charset="0"/>
              </a:rPr>
              <a:t>nalisar os efeitos da utilização contínua do gluconato de clorexidina (CHG) para higiene das mãos através de uma revisão sistemática da literatura.</a:t>
            </a:r>
            <a:endParaRPr lang="pt-BR" sz="1000" dirty="0">
              <a:solidFill>
                <a:srgbClr val="17591C"/>
              </a:solidFill>
              <a:effectLst/>
              <a:latin typeface="Abadi" panose="020B0604020104020204" pitchFamily="34" charset="0"/>
            </a:endParaRP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D1179E10-B7C3-4491-856E-24A7FC8333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0278" y="1422257"/>
            <a:ext cx="971550" cy="990600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00209A33-8AAC-4526-BD48-DAE632A1F355}"/>
              </a:ext>
            </a:extLst>
          </p:cNvPr>
          <p:cNvSpPr txBox="1"/>
          <p:nvPr/>
        </p:nvSpPr>
        <p:spPr>
          <a:xfrm>
            <a:off x="3546160" y="1280235"/>
            <a:ext cx="17211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u="none" strike="noStrike" dirty="0">
                <a:solidFill>
                  <a:srgbClr val="17591C"/>
                </a:solidFill>
                <a:effectLst/>
                <a:latin typeface="Abadi" panose="020B0604020104020204" pitchFamily="34" charset="0"/>
              </a:rPr>
              <a:t>Para</a:t>
            </a:r>
            <a:r>
              <a:rPr lang="pt-BR" sz="1200" dirty="0">
                <a:solidFill>
                  <a:srgbClr val="17591C"/>
                </a:solidFill>
                <a:latin typeface="Abadi" panose="020B0604020104020204" pitchFamily="34" charset="0"/>
              </a:rPr>
              <a:t> </a:t>
            </a:r>
            <a:r>
              <a:rPr lang="pt-BR" sz="1200" b="0" i="0" u="none" strike="noStrike" dirty="0">
                <a:solidFill>
                  <a:srgbClr val="17591C"/>
                </a:solidFill>
                <a:effectLst/>
                <a:latin typeface="Abadi" panose="020B0604020104020204" pitchFamily="34" charset="0"/>
              </a:rPr>
              <a:t>avaliar os resultados, foram realizadas 3 revisões independentes.</a:t>
            </a:r>
            <a:endParaRPr lang="pt-BR" sz="1200" dirty="0">
              <a:solidFill>
                <a:srgbClr val="17591C"/>
              </a:solidFill>
              <a:effectLst/>
              <a:latin typeface="Abadi" panose="020B0604020104020204" pitchFamily="34" charset="0"/>
            </a:endParaRP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235008B2-0AB2-4009-A400-7E6A23D28A2E}"/>
              </a:ext>
            </a:extLst>
          </p:cNvPr>
          <p:cNvCxnSpPr>
            <a:cxnSpLocks/>
          </p:cNvCxnSpPr>
          <p:nvPr/>
        </p:nvCxnSpPr>
        <p:spPr>
          <a:xfrm flipH="1">
            <a:off x="3647835" y="2111232"/>
            <a:ext cx="228840" cy="425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DED635CF-0649-421E-A64B-6CB3B1DBA50B}"/>
              </a:ext>
            </a:extLst>
          </p:cNvPr>
          <p:cNvSpPr txBox="1"/>
          <p:nvPr/>
        </p:nvSpPr>
        <p:spPr>
          <a:xfrm>
            <a:off x="2065093" y="2550627"/>
            <a:ext cx="2051540" cy="861774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lvl="1"/>
            <a:r>
              <a:rPr lang="pt-BR" sz="100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 uso de sabonete com CHG para higiene das mãos está associado a uma redução na transmissão de HAI?</a:t>
            </a:r>
            <a:endParaRPr lang="pt-BR" sz="1000" dirty="0">
              <a:latin typeface="Abadi" panose="020B0604020104020204" pitchFamily="34" charset="0"/>
            </a:endParaRPr>
          </a:p>
        </p:txBody>
      </p: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5AB3D46A-93CF-4731-90BC-E806D05CAEE4}"/>
              </a:ext>
            </a:extLst>
          </p:cNvPr>
          <p:cNvCxnSpPr>
            <a:cxnSpLocks/>
          </p:cNvCxnSpPr>
          <p:nvPr/>
        </p:nvCxnSpPr>
        <p:spPr>
          <a:xfrm>
            <a:off x="4233994" y="2102930"/>
            <a:ext cx="0" cy="113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EBB1427C-82C9-45CE-8B7D-497DD5D51F33}"/>
              </a:ext>
            </a:extLst>
          </p:cNvPr>
          <p:cNvSpPr txBox="1"/>
          <p:nvPr/>
        </p:nvSpPr>
        <p:spPr>
          <a:xfrm>
            <a:off x="2504761" y="3396997"/>
            <a:ext cx="251498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 uso de sabonete com CHG está associado à seleção de microrganismos resistentes a este agente antisséptico?</a:t>
            </a:r>
            <a:endParaRPr lang="pt-BR" sz="1000" dirty="0">
              <a:latin typeface="Abadi" panose="020B0604020104020204" pitchFamily="34" charset="0"/>
            </a:endParaRPr>
          </a:p>
        </p:txBody>
      </p: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0829FA82-BE49-4984-8CA1-DDCB4DDBFBD9}"/>
              </a:ext>
            </a:extLst>
          </p:cNvPr>
          <p:cNvCxnSpPr>
            <a:cxnSpLocks/>
          </p:cNvCxnSpPr>
          <p:nvPr/>
        </p:nvCxnSpPr>
        <p:spPr>
          <a:xfrm>
            <a:off x="4526091" y="2112578"/>
            <a:ext cx="289805" cy="390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AACC57F-EBFA-44A4-999E-9071CF20E1EF}"/>
              </a:ext>
            </a:extLst>
          </p:cNvPr>
          <p:cNvSpPr txBox="1"/>
          <p:nvPr/>
        </p:nvSpPr>
        <p:spPr>
          <a:xfrm>
            <a:off x="4406743" y="2515183"/>
            <a:ext cx="143898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 uso de sabonete com CHG está associado à ocorrência de danos na integridade da pele?</a:t>
            </a:r>
            <a:endParaRPr lang="pt-BR" sz="1000" dirty="0">
              <a:latin typeface="Abadi" panose="020B0604020104020204" pitchFamily="34" charset="0"/>
            </a:endParaRPr>
          </a:p>
        </p:txBody>
      </p:sp>
      <p:sp>
        <p:nvSpPr>
          <p:cNvPr id="53" name="Seta: Curva para Cima 52">
            <a:extLst>
              <a:ext uri="{FF2B5EF4-FFF2-40B4-BE49-F238E27FC236}">
                <a16:creationId xmlns:a16="http://schemas.microsoft.com/office/drawing/2014/main" id="{8D2D4921-8DA1-4F99-B05C-8DAAB6F6E142}"/>
              </a:ext>
            </a:extLst>
          </p:cNvPr>
          <p:cNvSpPr/>
          <p:nvPr/>
        </p:nvSpPr>
        <p:spPr>
          <a:xfrm rot="18849319">
            <a:off x="5208603" y="2638861"/>
            <a:ext cx="2111063" cy="1220491"/>
          </a:xfrm>
          <a:prstGeom prst="curvedUpArrow">
            <a:avLst>
              <a:gd name="adj1" fmla="val 25000"/>
              <a:gd name="adj2" fmla="val 50000"/>
              <a:gd name="adj3" fmla="val 22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10DC5245-B60F-4520-99F0-B278ACA40952}"/>
              </a:ext>
            </a:extLst>
          </p:cNvPr>
          <p:cNvSpPr txBox="1"/>
          <p:nvPr/>
        </p:nvSpPr>
        <p:spPr>
          <a:xfrm>
            <a:off x="5121995" y="1152197"/>
            <a:ext cx="38905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Os estudos não mostraram diferença significativa nas taxas de HAI ao usar CHG para Higiene das mãos. Entre 13 estudos, 10 sugeriram uma associação com o uso e tolerância ao CHG. O uso de CHG foi associado a eventos de reação cutânea.</a:t>
            </a:r>
            <a:endParaRPr lang="pt-BR" sz="1200" dirty="0"/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A028DDD7-BB5C-49E4-8502-D33D376A3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7247" y="3707828"/>
            <a:ext cx="1295400" cy="580555"/>
          </a:xfrm>
          <a:prstGeom prst="rect">
            <a:avLst/>
          </a:prstGeom>
        </p:spPr>
      </p:pic>
      <p:pic>
        <p:nvPicPr>
          <p:cNvPr id="13" name="Espaço Reservado para Imagem 12" descr="Logotipo&#10;&#10;Descrição gerada automaticamente">
            <a:extLst>
              <a:ext uri="{FF2B5EF4-FFF2-40B4-BE49-F238E27FC236}">
                <a16:creationId xmlns:a16="http://schemas.microsoft.com/office/drawing/2014/main" id="{5F011E8B-7C8C-48A6-AEEF-D2B19A05FF6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5" r="7025"/>
          <a:stretch>
            <a:fillRect/>
          </a:stretch>
        </p:blipFill>
        <p:spPr>
          <a:xfrm>
            <a:off x="607523" y="4582547"/>
            <a:ext cx="431800" cy="438426"/>
          </a:xfrm>
        </p:spPr>
      </p:pic>
    </p:spTree>
    <p:extLst>
      <p:ext uri="{BB962C8B-B14F-4D97-AF65-F5344CB8AC3E}">
        <p14:creationId xmlns:p14="http://schemas.microsoft.com/office/powerpoint/2010/main" val="338292477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7137FC-9D71-44E6-A5E9-F8E9B717AA1D}">
  <ds:schemaRefs>
    <ds:schemaRef ds:uri="http://purl.org/dc/elements/1.1/"/>
    <ds:schemaRef ds:uri="http://schemas.microsoft.com/office/2006/metadata/properties"/>
    <ds:schemaRef ds:uri="bcd1ee4d-0a03-4459-8227-1729d7e061bd"/>
    <ds:schemaRef ds:uri="69a629a4-d0d4-49a2-bb4f-4472faa1e0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257</Words>
  <Application>Microsoft Office PowerPoint</Application>
  <PresentationFormat>Apresentação na tela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Gill Sans MT</vt:lpstr>
      <vt:lpstr>Helvetica</vt:lpstr>
      <vt:lpstr>Galeria</vt:lpstr>
      <vt:lpstr>Devido ao  potencial risco de seleção de mutantes portadores de genes para resistência  a CHG e antibióticos, é aconselhável reservar o uso de CHG para outros fins que não higiene das mãos.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2021-11-25T01:19:03Z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