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66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5810"/>
  </p:normalViewPr>
  <p:slideViewPr>
    <p:cSldViewPr snapToGrid="0" showGuides="1">
      <p:cViewPr varScale="1">
        <p:scale>
          <a:sx n="92" d="100"/>
          <a:sy n="92" d="100"/>
        </p:scale>
        <p:origin x="780" y="96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92777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46662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8112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5199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4374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85331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192061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599102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98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783757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350750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1490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2682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234110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2142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27350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147260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  <p:cxnSp>
        <p:nvCxnSpPr>
          <p:cNvPr id="36" name="Straight Connector 6">
            <a:extLst>
              <a:ext uri="{FF2B5EF4-FFF2-40B4-BE49-F238E27FC236}">
                <a16:creationId xmlns:a16="http://schemas.microsoft.com/office/drawing/2014/main" id="{E52FC0CD-5458-48D4-86EF-1CC9F4842E71}"/>
              </a:ext>
            </a:extLst>
          </p:cNvPr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7">
            <a:extLst>
              <a:ext uri="{FF2B5EF4-FFF2-40B4-BE49-F238E27FC236}">
                <a16:creationId xmlns:a16="http://schemas.microsoft.com/office/drawing/2014/main" id="{1E21D4A7-77D2-419D-9FDA-9864F3699F25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4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hyperlink" Target="https://doi.org/10.1186/s13756-021-00955-2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161" y="-96790"/>
            <a:ext cx="4298735" cy="1090247"/>
          </a:xfrm>
        </p:spPr>
        <p:txBody>
          <a:bodyPr/>
          <a:lstStyle/>
          <a:p>
            <a:pPr algn="l">
              <a:spcBef>
                <a:spcPts val="300"/>
              </a:spcBef>
            </a:pPr>
            <a:r>
              <a:rPr lang="en-GB" sz="1100" dirty="0"/>
              <a:t>O objetivo do estudo foi  avaliar a presença de </a:t>
            </a:r>
            <a:r>
              <a:rPr lang="pt-BR" sz="1100" dirty="0"/>
              <a:t>aerossóis</a:t>
            </a:r>
            <a:r>
              <a:rPr lang="en-GB" sz="1100" dirty="0"/>
              <a:t> de </a:t>
            </a:r>
            <a:r>
              <a:rPr lang="pt-BR" sz="1100" dirty="0"/>
              <a:t>SARS-CoV-2 no ar do Centro de Material Esterilizado (CME) durante o processamento de circuitos respiratórios usados por pacientes com COVID-19. </a:t>
            </a:r>
            <a:endParaRPr lang="en-GB" sz="11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6C80FC3-4880-4F8B-A971-052065BEF0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pic>
        <p:nvPicPr>
          <p:cNvPr id="12" name="Espaço Reservado para Imagem 12" descr="Logotipo&#10;&#10;Descrição gerada automaticamente">
            <a:extLst>
              <a:ext uri="{FF2B5EF4-FFF2-40B4-BE49-F238E27FC236}">
                <a16:creationId xmlns:a16="http://schemas.microsoft.com/office/drawing/2014/main" id="{79B24778-33DB-4331-8362-435AFA19631F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5" r="7025"/>
          <a:stretch>
            <a:fillRect/>
          </a:stretch>
        </p:blipFill>
        <p:spPr>
          <a:xfrm>
            <a:off x="604699" y="4572181"/>
            <a:ext cx="490310" cy="452732"/>
          </a:xfrm>
        </p:spPr>
      </p:pic>
      <p:sp>
        <p:nvSpPr>
          <p:cNvPr id="14" name="Seta: da Esquerda para a Direita 13">
            <a:extLst>
              <a:ext uri="{FF2B5EF4-FFF2-40B4-BE49-F238E27FC236}">
                <a16:creationId xmlns:a16="http://schemas.microsoft.com/office/drawing/2014/main" id="{0BB97E0E-F721-4FE2-B2B5-EAD3E921AA2B}"/>
              </a:ext>
            </a:extLst>
          </p:cNvPr>
          <p:cNvSpPr/>
          <p:nvPr/>
        </p:nvSpPr>
        <p:spPr>
          <a:xfrm>
            <a:off x="4119923" y="217535"/>
            <a:ext cx="74723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Espaço Reservado para Imagem 4" descr="Logotipo&#10;&#10;Descrição gerada automaticamente">
            <a:extLst>
              <a:ext uri="{FF2B5EF4-FFF2-40B4-BE49-F238E27FC236}">
                <a16:creationId xmlns:a16="http://schemas.microsoft.com/office/drawing/2014/main" id="{E8259096-C1E3-4038-AB80-5ED61B92DC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2" b="7582"/>
          <a:stretch>
            <a:fillRect/>
          </a:stretch>
        </p:blipFill>
        <p:spPr>
          <a:xfrm>
            <a:off x="7910111" y="4582547"/>
            <a:ext cx="636986" cy="432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E5BACAE-30A6-4E49-BBC3-CA6E75577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23" y="1146103"/>
            <a:ext cx="390550" cy="409404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0706F85-3A8C-4128-AB3A-41B323EE77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22" y="1756352"/>
            <a:ext cx="382158" cy="449598"/>
          </a:xfrm>
          <a:prstGeom prst="rect">
            <a:avLst/>
          </a:prstGeom>
        </p:spPr>
      </p:pic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899C13A7-497E-4F2F-A437-DCEA4ECFDFA7}"/>
              </a:ext>
            </a:extLst>
          </p:cNvPr>
          <p:cNvSpPr/>
          <p:nvPr/>
        </p:nvSpPr>
        <p:spPr>
          <a:xfrm>
            <a:off x="360669" y="1200252"/>
            <a:ext cx="64204" cy="13714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2E6AA1D-A025-4D9C-90CE-B56C7E845011}"/>
              </a:ext>
            </a:extLst>
          </p:cNvPr>
          <p:cNvSpPr txBox="1"/>
          <p:nvPr/>
        </p:nvSpPr>
        <p:spPr>
          <a:xfrm>
            <a:off x="-20805" y="1763929"/>
            <a:ext cx="4672215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300" dirty="0"/>
              <a:t>UTI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777A3B3-0C82-41A5-AF89-4D2DFC0F2BDE}"/>
              </a:ext>
            </a:extLst>
          </p:cNvPr>
          <p:cNvSpPr txBox="1"/>
          <p:nvPr/>
        </p:nvSpPr>
        <p:spPr>
          <a:xfrm>
            <a:off x="724076" y="1074976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2822A17-3112-4114-94D6-70CE498E87BF}"/>
              </a:ext>
            </a:extLst>
          </p:cNvPr>
          <p:cNvSpPr txBox="1"/>
          <p:nvPr/>
        </p:nvSpPr>
        <p:spPr>
          <a:xfrm>
            <a:off x="761148" y="1668779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B1846C4-F78C-4749-9DBA-D5932650F202}"/>
              </a:ext>
            </a:extLst>
          </p:cNvPr>
          <p:cNvSpPr txBox="1"/>
          <p:nvPr/>
        </p:nvSpPr>
        <p:spPr>
          <a:xfrm>
            <a:off x="894480" y="1070127"/>
            <a:ext cx="35990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PRÓXIMO A PACIENTES EM VENTILAÇÃO MECÂNICA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n=3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F243090-22A2-4EF4-A9D5-604112B5DD73}"/>
              </a:ext>
            </a:extLst>
          </p:cNvPr>
          <p:cNvSpPr txBox="1"/>
          <p:nvPr/>
        </p:nvSpPr>
        <p:spPr>
          <a:xfrm>
            <a:off x="873666" y="1234368"/>
            <a:ext cx="33298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DURANTE A MUDANÇA DOS CIRCUITOS RESPIRATÓRIOS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n=1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D6850E7-C336-4702-9D4A-4A91E5858A42}"/>
              </a:ext>
            </a:extLst>
          </p:cNvPr>
          <p:cNvSpPr txBox="1"/>
          <p:nvPr/>
        </p:nvSpPr>
        <p:spPr>
          <a:xfrm>
            <a:off x="918415" y="1705494"/>
            <a:ext cx="312341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PRÓXIMO A PACIENTES SINTOMÁTICOS USANDO </a:t>
            </a:r>
          </a:p>
          <a:p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     CATETER DE BAIXO FLUXO DE OXIGÊNIO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 2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9AFD086-8BCD-4614-AA4F-EAA964EB5418}"/>
              </a:ext>
            </a:extLst>
          </p:cNvPr>
          <p:cNvSpPr txBox="1"/>
          <p:nvPr/>
        </p:nvSpPr>
        <p:spPr>
          <a:xfrm>
            <a:off x="-84827" y="3319396"/>
            <a:ext cx="725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CME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D24D9DD9-95A5-4E0E-B86F-253414C776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661" y="2940254"/>
            <a:ext cx="403754" cy="383124"/>
          </a:xfrm>
          <a:prstGeom prst="rect">
            <a:avLst/>
          </a:prstGeom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9F9818D6-19CE-4681-8D05-82B2DAEB4784}"/>
              </a:ext>
            </a:extLst>
          </p:cNvPr>
          <p:cNvSpPr txBox="1"/>
          <p:nvPr/>
        </p:nvSpPr>
        <p:spPr>
          <a:xfrm>
            <a:off x="732011" y="2905754"/>
            <a:ext cx="45881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</a:schemeClr>
                </a:solidFill>
              </a:rPr>
              <a:t>A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D6711C20-3AA0-4427-A632-5663970F53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644" y="3677490"/>
            <a:ext cx="463008" cy="373967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id="{99DE6972-77EC-448D-88D7-29321E1834FB}"/>
              </a:ext>
            </a:extLst>
          </p:cNvPr>
          <p:cNvSpPr txBox="1"/>
          <p:nvPr/>
        </p:nvSpPr>
        <p:spPr>
          <a:xfrm>
            <a:off x="814345" y="3594656"/>
            <a:ext cx="45881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E26FF6F5-DB70-40C4-AB24-7D6D1394BE44}"/>
              </a:ext>
            </a:extLst>
          </p:cNvPr>
          <p:cNvSpPr txBox="1"/>
          <p:nvPr/>
        </p:nvSpPr>
        <p:spPr>
          <a:xfrm>
            <a:off x="935852" y="2968151"/>
            <a:ext cx="288800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ANTES DO PROCESSAMENTO (CONTROLE NEGATIVO)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n=3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C52747C-DAF5-457A-894A-985554BB5C63}"/>
              </a:ext>
            </a:extLst>
          </p:cNvPr>
          <p:cNvSpPr txBox="1"/>
          <p:nvPr/>
        </p:nvSpPr>
        <p:spPr>
          <a:xfrm>
            <a:off x="935852" y="3304089"/>
            <a:ext cx="18485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 LIMPEZA MECÂNICA 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 5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CD8BC1D4-D0C4-40E9-A59A-2DE89ADFE0FA}"/>
              </a:ext>
            </a:extLst>
          </p:cNvPr>
          <p:cNvSpPr txBox="1"/>
          <p:nvPr/>
        </p:nvSpPr>
        <p:spPr>
          <a:xfrm>
            <a:off x="975754" y="3603539"/>
            <a:ext cx="2935553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ANTES DO PROCESSAMENTO (CONTROLE NEGATIVO)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n=3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8F25BD28-5F07-4267-B0E3-DB06493580D4}"/>
              </a:ext>
            </a:extLst>
          </p:cNvPr>
          <p:cNvSpPr txBox="1"/>
          <p:nvPr/>
        </p:nvSpPr>
        <p:spPr>
          <a:xfrm>
            <a:off x="949344" y="3886771"/>
            <a:ext cx="46204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LIMPEZA MANUAL 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 5</a:t>
            </a:r>
          </a:p>
        </p:txBody>
      </p:sp>
      <p:pic>
        <p:nvPicPr>
          <p:cNvPr id="50" name="Imagem 49">
            <a:extLst>
              <a:ext uri="{FF2B5EF4-FFF2-40B4-BE49-F238E27FC236}">
                <a16:creationId xmlns:a16="http://schemas.microsoft.com/office/drawing/2014/main" id="{79291B18-C2B9-4548-92C2-460B85F5DE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661" y="2342133"/>
            <a:ext cx="299684" cy="439141"/>
          </a:xfrm>
          <a:prstGeom prst="rect">
            <a:avLst/>
          </a:prstGeom>
        </p:spPr>
      </p:pic>
      <p:sp>
        <p:nvSpPr>
          <p:cNvPr id="53" name="CaixaDeTexto 52">
            <a:extLst>
              <a:ext uri="{FF2B5EF4-FFF2-40B4-BE49-F238E27FC236}">
                <a16:creationId xmlns:a16="http://schemas.microsoft.com/office/drawing/2014/main" id="{BF71DB52-74A4-469A-9576-207410DA10A9}"/>
              </a:ext>
            </a:extLst>
          </p:cNvPr>
          <p:cNvSpPr txBox="1"/>
          <p:nvPr/>
        </p:nvSpPr>
        <p:spPr>
          <a:xfrm>
            <a:off x="862896" y="2356844"/>
            <a:ext cx="26700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900" dirty="0">
                <a:solidFill>
                  <a:schemeClr val="bg2">
                    <a:lumMod val="10000"/>
                  </a:schemeClr>
                </a:solidFill>
              </a:rPr>
              <a:t>SWABS DO INTERIOR DOS CIRCUITOS RESPIRATÓRIO </a:t>
            </a:r>
            <a:r>
              <a:rPr lang="pt-BR" sz="1000" b="1" dirty="0">
                <a:solidFill>
                  <a:schemeClr val="bg2">
                    <a:lumMod val="10000"/>
                  </a:schemeClr>
                </a:solidFill>
              </a:rPr>
              <a:t>n= 3</a:t>
            </a:r>
          </a:p>
        </p:txBody>
      </p:sp>
      <p:sp>
        <p:nvSpPr>
          <p:cNvPr id="74" name="Texto Explicativo: Seta para Baixo 73">
            <a:extLst>
              <a:ext uri="{FF2B5EF4-FFF2-40B4-BE49-F238E27FC236}">
                <a16:creationId xmlns:a16="http://schemas.microsoft.com/office/drawing/2014/main" id="{0A8091A9-AF82-406C-A4B2-B562432783AD}"/>
              </a:ext>
            </a:extLst>
          </p:cNvPr>
          <p:cNvSpPr/>
          <p:nvPr/>
        </p:nvSpPr>
        <p:spPr>
          <a:xfrm rot="5400000">
            <a:off x="3146595" y="2015326"/>
            <a:ext cx="2700481" cy="7472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CARACTERÍSTICAS DA AMOSTRA</a:t>
            </a:r>
            <a:endParaRPr lang="pt-BR" sz="1500" dirty="0"/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313F843C-4962-4C94-A1C2-61BAAD1603EA}"/>
              </a:ext>
            </a:extLst>
          </p:cNvPr>
          <p:cNvSpPr txBox="1"/>
          <p:nvPr/>
        </p:nvSpPr>
        <p:spPr>
          <a:xfrm>
            <a:off x="63934" y="56269"/>
            <a:ext cx="383794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>
                <a:latin typeface="Abadi" panose="020B0604020104020204" pitchFamily="34" charset="0"/>
              </a:rPr>
              <a:t>SARS-CoV-2 aerosol generation during respiratory equipment reprocessing</a:t>
            </a:r>
            <a:endParaRPr lang="en-GB" sz="1800" dirty="0">
              <a:latin typeface="Abadi" panose="020B0604020104020204" pitchFamily="34" charset="0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E9C4AD88-B376-4BB8-B568-DD69797D95ED}"/>
              </a:ext>
            </a:extLst>
          </p:cNvPr>
          <p:cNvSpPr/>
          <p:nvPr/>
        </p:nvSpPr>
        <p:spPr>
          <a:xfrm>
            <a:off x="5735840" y="3085447"/>
            <a:ext cx="3309190" cy="13281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A limpeza do circuito respiratório não causou aerolização de SARS-CoV-2. A utilização de máscaras cirúrgicas é suficiente durante o processamento de material respiratório durante a pandemia de COVID-19.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72165E1-BCE2-49F4-9A08-54FBC8B598E0}"/>
              </a:ext>
            </a:extLst>
          </p:cNvPr>
          <p:cNvSpPr txBox="1"/>
          <p:nvPr/>
        </p:nvSpPr>
        <p:spPr>
          <a:xfrm>
            <a:off x="1927718" y="4552090"/>
            <a:ext cx="54552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u="none" strike="noStrike" dirty="0">
                <a:solidFill>
                  <a:schemeClr val="accent1"/>
                </a:solidFill>
                <a:effectLst/>
              </a:rPr>
              <a:t>Publicado em Maio,</a:t>
            </a:r>
            <a:r>
              <a:rPr lang="pt-BR" sz="1200" dirty="0">
                <a:solidFill>
                  <a:schemeClr val="accent1"/>
                </a:solidFill>
              </a:rPr>
              <a:t> 2021.</a:t>
            </a:r>
            <a:endParaRPr lang="pt-BR" sz="1200" dirty="0"/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920FE5DB-A0F3-428D-AAF4-1DF592E5CE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1240" y="1619089"/>
            <a:ext cx="807645" cy="662385"/>
          </a:xfrm>
          <a:prstGeom prst="rect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C72D6DB8-48D6-4505-93AC-9B278A617D81}"/>
              </a:ext>
            </a:extLst>
          </p:cNvPr>
          <p:cNvSpPr txBox="1"/>
          <p:nvPr/>
        </p:nvSpPr>
        <p:spPr>
          <a:xfrm>
            <a:off x="6289272" y="1572692"/>
            <a:ext cx="28353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dirty="0"/>
              <a:t>O RNA de SARS-CoV-2 foi detectado em apenas 1 amostra de ar antes do início do processamento, mas as culturas celulares foram negativas. 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54EB03EB-1CE0-4355-9038-C2A2A090D4E9}"/>
              </a:ext>
            </a:extLst>
          </p:cNvPr>
          <p:cNvSpPr txBox="1"/>
          <p:nvPr/>
        </p:nvSpPr>
        <p:spPr>
          <a:xfrm>
            <a:off x="1055228" y="4552090"/>
            <a:ext cx="1855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solidFill>
                  <a:srgbClr val="C00000"/>
                </a:solidFill>
              </a:rPr>
              <a:t>Escola de Enfermagem da USP</a:t>
            </a:r>
          </a:p>
        </p:txBody>
      </p:sp>
      <p:sp>
        <p:nvSpPr>
          <p:cNvPr id="39" name="Seta: Pentágono 38">
            <a:extLst>
              <a:ext uri="{FF2B5EF4-FFF2-40B4-BE49-F238E27FC236}">
                <a16:creationId xmlns:a16="http://schemas.microsoft.com/office/drawing/2014/main" id="{78434F0C-6159-46A6-BE3F-2B3F4897263D}"/>
              </a:ext>
            </a:extLst>
          </p:cNvPr>
          <p:cNvSpPr/>
          <p:nvPr/>
        </p:nvSpPr>
        <p:spPr>
          <a:xfrm>
            <a:off x="4041833" y="3831057"/>
            <a:ext cx="1188572" cy="48463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25 AMOSTRAS</a:t>
            </a:r>
          </a:p>
        </p:txBody>
      </p: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561876AC-43BE-43A4-AE72-55F5FE473A33}"/>
              </a:ext>
            </a:extLst>
          </p:cNvPr>
          <p:cNvCxnSpPr>
            <a:cxnSpLocks/>
          </p:cNvCxnSpPr>
          <p:nvPr/>
        </p:nvCxnSpPr>
        <p:spPr>
          <a:xfrm>
            <a:off x="7790349" y="2400057"/>
            <a:ext cx="0" cy="579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FA9B170A-05EE-431E-B1B3-0613549ED5C7}"/>
              </a:ext>
            </a:extLst>
          </p:cNvPr>
          <p:cNvCxnSpPr>
            <a:cxnSpLocks/>
          </p:cNvCxnSpPr>
          <p:nvPr/>
        </p:nvCxnSpPr>
        <p:spPr>
          <a:xfrm flipV="1">
            <a:off x="7533409" y="2400057"/>
            <a:ext cx="0" cy="56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have Esquerda 60">
            <a:extLst>
              <a:ext uri="{FF2B5EF4-FFF2-40B4-BE49-F238E27FC236}">
                <a16:creationId xmlns:a16="http://schemas.microsoft.com/office/drawing/2014/main" id="{76FE825E-AC4E-467C-A167-DF9497607C28}"/>
              </a:ext>
            </a:extLst>
          </p:cNvPr>
          <p:cNvSpPr/>
          <p:nvPr/>
        </p:nvSpPr>
        <p:spPr>
          <a:xfrm>
            <a:off x="385765" y="3006355"/>
            <a:ext cx="45719" cy="880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/>
              </a:solidFill>
            </a:endParaRP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DA1F0A25-4406-4415-863D-82DC3060CD14}"/>
              </a:ext>
            </a:extLst>
          </p:cNvPr>
          <p:cNvSpPr txBox="1"/>
          <p:nvPr/>
        </p:nvSpPr>
        <p:spPr>
          <a:xfrm>
            <a:off x="6094539" y="4567714"/>
            <a:ext cx="1695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accent1"/>
                </a:solidFill>
              </a:rPr>
              <a:t>Grupo de Pesquisa PETIRAS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C2B818F5-B361-4488-932D-8F6EF59630D4}"/>
              </a:ext>
            </a:extLst>
          </p:cNvPr>
          <p:cNvSpPr txBox="1"/>
          <p:nvPr/>
        </p:nvSpPr>
        <p:spPr>
          <a:xfrm>
            <a:off x="3304275" y="4757324"/>
            <a:ext cx="4530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0" i="0" dirty="0">
                <a:solidFill>
                  <a:schemeClr val="accent1"/>
                </a:solidFill>
                <a:effectLst/>
                <a:latin typeface="-apple-system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https://doi.org/10.1186/s13756-021-00955-2</a:t>
            </a:r>
            <a:endParaRPr lang="pt-BR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7137FC-9D71-44E6-A5E9-F8E9B717AA1D}">
  <ds:schemaRefs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205</Words>
  <Application>Microsoft Office PowerPoint</Application>
  <PresentationFormat>Apresentação na tela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Abadi</vt:lpstr>
      <vt:lpstr>-apple-system</vt:lpstr>
      <vt:lpstr>Arial</vt:lpstr>
      <vt:lpstr>Calibri</vt:lpstr>
      <vt:lpstr>Century Gothic</vt:lpstr>
      <vt:lpstr>Wingdings</vt:lpstr>
      <vt:lpstr>Wingdings 3</vt:lpstr>
      <vt:lpstr>Cacho</vt:lpstr>
      <vt:lpstr>O objetivo do estudo foi  avaliar a presença de aerossóis de SARS-CoV-2 no ar do Centro de Material Esterilizado (CME) durante o processamento de circuitos respiratórios usados por pacientes com COVID-19.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2021-12-13T17:46:05Z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